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303" r:id="rId5"/>
    <p:sldId id="279" r:id="rId6"/>
    <p:sldId id="287" r:id="rId7"/>
    <p:sldId id="261" r:id="rId8"/>
    <p:sldId id="291" r:id="rId9"/>
    <p:sldId id="294" r:id="rId10"/>
    <p:sldId id="298" r:id="rId11"/>
    <p:sldId id="293" r:id="rId12"/>
    <p:sldId id="311" r:id="rId13"/>
    <p:sldId id="295" r:id="rId14"/>
    <p:sldId id="262" r:id="rId15"/>
    <p:sldId id="299" r:id="rId16"/>
    <p:sldId id="300" r:id="rId17"/>
    <p:sldId id="302" r:id="rId18"/>
    <p:sldId id="290" r:id="rId19"/>
    <p:sldId id="263" r:id="rId20"/>
    <p:sldId id="282" r:id="rId21"/>
    <p:sldId id="281" r:id="rId22"/>
    <p:sldId id="265" r:id="rId23"/>
    <p:sldId id="266" r:id="rId24"/>
    <p:sldId id="318" r:id="rId25"/>
    <p:sldId id="264" r:id="rId26"/>
    <p:sldId id="306" r:id="rId27"/>
    <p:sldId id="305" r:id="rId28"/>
    <p:sldId id="304" r:id="rId29"/>
    <p:sldId id="267" r:id="rId30"/>
    <p:sldId id="316" r:id="rId31"/>
    <p:sldId id="317" r:id="rId32"/>
    <p:sldId id="307" r:id="rId33"/>
    <p:sldId id="313" r:id="rId34"/>
    <p:sldId id="273" r:id="rId35"/>
    <p:sldId id="312" r:id="rId36"/>
    <p:sldId id="286" r:id="rId37"/>
    <p:sldId id="278" r:id="rId38"/>
    <p:sldId id="315" r:id="rId39"/>
    <p:sldId id="271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/>
    <p:restoredTop sz="94709"/>
  </p:normalViewPr>
  <p:slideViewPr>
    <p:cSldViewPr snapToGrid="0" snapToObjects="1">
      <p:cViewPr varScale="1">
        <p:scale>
          <a:sx n="92" d="100"/>
          <a:sy n="92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54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05120"/>
            <a:ext cx="9144000" cy="1655762"/>
          </a:xfrm>
        </p:spPr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063116" y="3627341"/>
            <a:ext cx="4468634" cy="24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4717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53454" y="47673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8169" y="4040926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92" y="2722221"/>
            <a:ext cx="1183019" cy="1566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98" y="2929619"/>
            <a:ext cx="1108733" cy="146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95" y="2684199"/>
            <a:ext cx="626393" cy="829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107943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07943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9301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1" y="5509001"/>
            <a:ext cx="590113" cy="7812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0" y="3450032"/>
            <a:ext cx="590113" cy="781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0353" y="4840240"/>
            <a:ext cx="590113" cy="781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859" y="5486654"/>
            <a:ext cx="590113" cy="7812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1" y="4984133"/>
            <a:ext cx="481423" cy="6373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65" y="4823010"/>
            <a:ext cx="1091397" cy="14448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71" y="4868513"/>
            <a:ext cx="841165" cy="11136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2626" y="5679502"/>
            <a:ext cx="590113" cy="78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41" y="5302808"/>
            <a:ext cx="590113" cy="7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380" y="2744947"/>
            <a:ext cx="590113" cy="7812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4868513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654" y="6352260"/>
            <a:ext cx="4677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🔥🔥🔥🔥🔥🔥🔥🔥🔥🔥🔥🔥🔥🔥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37404" y="4201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604" y="44109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1228" y="2523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255" y="470436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64205" y="300327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26677" y="463164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66011" y="213548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00257" y="425100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47359" y="3071180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0272" y="27376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227" y="3934686"/>
            <a:ext cx="1979830" cy="2621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" y="4042067"/>
            <a:ext cx="1979830" cy="2621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372" y="48621"/>
            <a:ext cx="1979830" cy="2621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6" y="1555843"/>
            <a:ext cx="1979830" cy="26210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10462"/>
            <a:ext cx="1979830" cy="2621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43" y="3638519"/>
            <a:ext cx="1979830" cy="2621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10" y="2116062"/>
            <a:ext cx="1979830" cy="26210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0" y="1239936"/>
            <a:ext cx="1979830" cy="26210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14" y="1578803"/>
            <a:ext cx="1979830" cy="262107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93265" y="5677231"/>
            <a:ext cx="0" cy="58235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5" y="1917280"/>
            <a:ext cx="1979830" cy="2621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31" y="1861621"/>
            <a:ext cx="1979830" cy="2621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17" y="1861621"/>
            <a:ext cx="1979830" cy="2621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86829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47632" y="4169018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94546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55222" y="5613257"/>
            <a:ext cx="22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Total</a:t>
            </a:r>
          </a:p>
          <a:p>
            <a:r>
              <a:rPr lang="en-US" dirty="0" smtClean="0"/>
              <a:t>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community metabolic rates from the size- and temperature-dependence of individuals in the size distribution</a:t>
            </a:r>
          </a:p>
          <a:p>
            <a:r>
              <a:rPr lang="en-US" dirty="0" smtClean="0"/>
              <a:t>Across-communities, there will be a trade off between total abundance and average individual metabolic rate</a:t>
            </a:r>
          </a:p>
          <a:p>
            <a:r>
              <a:rPr lang="en-US" dirty="0" smtClean="0"/>
              <a:t>Trade offs between community properties may impact 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and their 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5" t="17987" r="13380" b="1369"/>
          <a:stretch/>
        </p:blipFill>
        <p:spPr>
          <a:xfrm>
            <a:off x="1869941" y="2997938"/>
            <a:ext cx="3136900" cy="201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0512" y="2048256"/>
            <a:ext cx="3913632" cy="349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9464" y="2048256"/>
            <a:ext cx="3913632" cy="3493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1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598382" y="5241073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- how rates change with temperature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382" y="5241073"/>
                <a:ext cx="32766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3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068312" y="2834640"/>
            <a:ext cx="1627632" cy="64008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095744" y="3483864"/>
            <a:ext cx="1627632" cy="64008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25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5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5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5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5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5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5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5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5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500" dirty="0" smtClean="0"/>
              </a:p>
              <a:p>
                <a:endParaRPr lang="en-US" sz="25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51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22358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22358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3772400" y="3610094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796552" y="3610093"/>
            <a:ext cx="4425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2772" y="2162753"/>
            <a:ext cx="4500439" cy="368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55644" y="1367522"/>
            <a:ext cx="4565612" cy="646332"/>
            <a:chOff x="6605792" y="381575"/>
            <a:chExt cx="4565612" cy="646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0317784" y="381576"/>
              <a:ext cx="0" cy="582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693297" y="381576"/>
              <a:ext cx="0" cy="5823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5792" y="381576"/>
              <a:ext cx="1959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Average individual metabolic rate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24688" y="381575"/>
              <a:ext cx="2246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</a:t>
              </a:r>
            </a:p>
            <a:p>
              <a:r>
                <a:rPr lang="en-US" dirty="0" smtClean="0"/>
                <a:t>abundance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8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the metabolic rates of whole communities to the individual size distribution</a:t>
            </a:r>
          </a:p>
          <a:p>
            <a:r>
              <a:rPr lang="en-US" dirty="0" smtClean="0"/>
              <a:t>Flow cytometry routinely taken in scientific ship voyages</a:t>
            </a:r>
          </a:p>
          <a:p>
            <a:r>
              <a:rPr lang="en-US" dirty="0" smtClean="0"/>
              <a:t>As a bonus, validated some key assumptions of metabolic scaling theory</a:t>
            </a:r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&lt; </a:t>
            </a:r>
            <a:r>
              <a:rPr lang="en-US" smtClean="0"/>
              <a:t>total respiration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7778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&gt; total respiration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423920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</TotalTime>
  <Words>1485</Words>
  <Application>Microsoft Macintosh PowerPoint</Application>
  <PresentationFormat>Widescreen</PresentationFormat>
  <Paragraphs>297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Zero-sum dynamics</vt:lpstr>
      <vt:lpstr>Zero-sum dynamics</vt:lpstr>
      <vt:lpstr>Zero-sum dynamics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No difference in measured raw metabolism</vt:lpstr>
      <vt:lpstr>Model</vt:lpstr>
      <vt:lpstr>Model</vt:lpstr>
      <vt:lpstr>Model</vt:lpstr>
      <vt:lpstr>Model</vt:lpstr>
      <vt:lpstr>Model predicts size and temperature-dependence</vt:lpstr>
      <vt:lpstr>Model predicts size and temperature-dependence</vt:lpstr>
      <vt:lpstr>Model predicts size and temperature-dependence</vt:lpstr>
      <vt:lpstr>Predicted vs Observed flux</vt:lpstr>
      <vt:lpstr>Predicted vs Observed flux</vt:lpstr>
      <vt:lpstr>Model does a pretty good job!</vt:lpstr>
      <vt:lpstr>Model does a pretty good job!</vt:lpstr>
      <vt:lpstr>Paradoxical result?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54</cp:revision>
  <cp:lastPrinted>2017-10-26T08:21:47Z</cp:lastPrinted>
  <dcterms:created xsi:type="dcterms:W3CDTF">2017-10-17T13:08:53Z</dcterms:created>
  <dcterms:modified xsi:type="dcterms:W3CDTF">2017-10-26T08:25:45Z</dcterms:modified>
</cp:coreProperties>
</file>